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4" r:id="rId8"/>
    <p:sldId id="265" r:id="rId9"/>
    <p:sldId id="266" r:id="rId10"/>
    <p:sldId id="284" r:id="rId11"/>
    <p:sldId id="267" r:id="rId12"/>
    <p:sldId id="268" r:id="rId13"/>
    <p:sldId id="281" r:id="rId14"/>
    <p:sldId id="282" r:id="rId15"/>
    <p:sldId id="269" r:id="rId16"/>
    <p:sldId id="270" r:id="rId17"/>
    <p:sldId id="283" r:id="rId18"/>
    <p:sldId id="271" r:id="rId19"/>
    <p:sldId id="272" r:id="rId20"/>
    <p:sldId id="285" r:id="rId21"/>
    <p:sldId id="286" r:id="rId22"/>
    <p:sldId id="273" r:id="rId23"/>
    <p:sldId id="274" r:id="rId24"/>
    <p:sldId id="275" r:id="rId25"/>
    <p:sldId id="287" r:id="rId26"/>
    <p:sldId id="276" r:id="rId27"/>
    <p:sldId id="289" r:id="rId28"/>
    <p:sldId id="277" r:id="rId29"/>
    <p:sldId id="288" r:id="rId30"/>
    <p:sldId id="278" r:id="rId31"/>
    <p:sldId id="290" r:id="rId32"/>
    <p:sldId id="279" r:id="rId33"/>
    <p:sldId id="280" r:id="rId34"/>
  </p:sldIdLst>
  <p:sldSz cx="6858000" cy="51435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2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3191"/>
  </p:normalViewPr>
  <p:slideViewPr>
    <p:cSldViewPr>
      <p:cViewPr>
        <p:scale>
          <a:sx n="143" d="100"/>
          <a:sy n="143" d="100"/>
        </p:scale>
        <p:origin x="-96" y="-7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699542"/>
            <a:ext cx="6172200" cy="504056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15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900" y="1419622"/>
            <a:ext cx="6172200" cy="302433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699542"/>
            <a:ext cx="6172200" cy="504056"/>
          </a:xfrm>
        </p:spPr>
        <p:txBody>
          <a:bodyPr>
            <a:normAutofit/>
          </a:bodyPr>
          <a:lstStyle>
            <a:lvl1pPr>
              <a:defRPr sz="15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419623"/>
            <a:ext cx="3030141" cy="648071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067694"/>
            <a:ext cx="3030141" cy="237626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70" y="1419623"/>
            <a:ext cx="3031331" cy="648071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70" y="2067694"/>
            <a:ext cx="3031331" cy="2376264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699543"/>
            <a:ext cx="6172200" cy="504055"/>
          </a:xfrm>
        </p:spPr>
        <p:txBody>
          <a:bodyPr>
            <a:normAutofit/>
          </a:bodyPr>
          <a:lstStyle>
            <a:lvl1pPr>
              <a:defRPr sz="15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19F4-62EA-4B0A-9731-F9D476818675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1" y="699542"/>
            <a:ext cx="2256235" cy="504057"/>
          </a:xfrm>
        </p:spPr>
        <p:txBody>
          <a:bodyPr anchor="b"/>
          <a:lstStyle>
            <a:lvl1pPr algn="l">
              <a:defRPr sz="1500" b="1">
                <a:solidFill>
                  <a:srgbClr val="A92037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699543"/>
            <a:ext cx="3833813" cy="374441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1" y="1203599"/>
            <a:ext cx="2256235" cy="32403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507854"/>
            <a:ext cx="4114800" cy="360040"/>
          </a:xfrm>
        </p:spPr>
        <p:txBody>
          <a:bodyPr anchor="b">
            <a:normAutofit/>
          </a:bodyPr>
          <a:lstStyle>
            <a:lvl1pPr algn="l">
              <a:defRPr sz="1200" b="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699542"/>
            <a:ext cx="4114800" cy="26642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3867896"/>
            <a:ext cx="4114800" cy="576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A19F4-62EA-4B0A-9731-F9D476818675}" type="datetimeFigureOut">
              <a:rPr lang="pl-PL" smtClean="0"/>
              <a:pPr/>
              <a:t>2018-11-13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BDAD8-B3E6-40FE-9D79-AF412543D5D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841780"/>
            <a:ext cx="685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b="1" dirty="0">
                <a:solidFill>
                  <a:srgbClr val="A92037"/>
                </a:solidFill>
                <a:latin typeface="+mj-lt"/>
              </a:rPr>
              <a:t>Zaburzenia lękowe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3543859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 hab. med. Adam Wysokiński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4033690-686A-AB48-AF7F-C2637A3EB94A}"/>
              </a:ext>
            </a:extLst>
          </p:cNvPr>
          <p:cNvGrpSpPr/>
          <p:nvPr/>
        </p:nvGrpSpPr>
        <p:grpSpPr>
          <a:xfrm>
            <a:off x="1435100" y="627534"/>
            <a:ext cx="3987800" cy="3228174"/>
            <a:chOff x="1459942" y="771550"/>
            <a:chExt cx="3987800" cy="3228174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E4DB0E7A-D1C2-264D-99AC-6718E256A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9942" y="771550"/>
              <a:ext cx="3987800" cy="1460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51EF0EA-3848-404D-95C2-AC6747E36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9942" y="2139702"/>
              <a:ext cx="3938116" cy="186002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412776" y="3808080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Rozpoznanie</a:t>
            </a:r>
            <a:r>
              <a:rPr lang="en-US" sz="1000" dirty="0"/>
              <a:t> </a:t>
            </a:r>
            <a:r>
              <a:rPr lang="en-US" sz="1000" dirty="0" err="1"/>
              <a:t>wstępne</a:t>
            </a:r>
            <a:r>
              <a:rPr lang="en-US" sz="1000" dirty="0"/>
              <a:t>  </a:t>
            </a:r>
          </a:p>
          <a:p>
            <a:r>
              <a:rPr lang="en-US" sz="1000" dirty="0" err="1"/>
              <a:t>Różnicowanie</a:t>
            </a:r>
            <a:endParaRPr lang="en-US" sz="1000" dirty="0"/>
          </a:p>
          <a:p>
            <a:r>
              <a:rPr lang="en-US" sz="1000" dirty="0" err="1"/>
              <a:t>Badania</a:t>
            </a:r>
            <a:r>
              <a:rPr lang="en-US" sz="1000" dirty="0"/>
              <a:t> </a:t>
            </a:r>
            <a:r>
              <a:rPr lang="en-US" sz="1000" dirty="0" err="1" smtClean="0"/>
              <a:t>dodatkowe</a:t>
            </a:r>
            <a:r>
              <a:rPr lang="en-US" sz="1000" dirty="0" smtClean="0"/>
              <a:t>, </a:t>
            </a:r>
            <a:r>
              <a:rPr lang="en-US" sz="1000" dirty="0" err="1" smtClean="0"/>
              <a:t>konsultacje</a:t>
            </a:r>
            <a:r>
              <a:rPr lang="en-US" sz="1000" dirty="0" smtClean="0"/>
              <a:t> </a:t>
            </a:r>
            <a:endParaRPr lang="en-US" sz="1000" dirty="0"/>
          </a:p>
          <a:p>
            <a:r>
              <a:rPr lang="en-US" sz="1000" dirty="0" err="1"/>
              <a:t>Postępowanie</a:t>
            </a:r>
            <a:r>
              <a:rPr lang="en-US" sz="1000" dirty="0"/>
              <a:t> </a:t>
            </a:r>
            <a:r>
              <a:rPr lang="en-US" sz="1000" dirty="0" err="1" smtClean="0"/>
              <a:t>terapeutyczne</a:t>
            </a:r>
            <a:r>
              <a:rPr lang="en-US" sz="1000" dirty="0" smtClean="0"/>
              <a:t> (w </a:t>
            </a:r>
            <a:r>
              <a:rPr lang="en-US" sz="1000" dirty="0" err="1" smtClean="0"/>
              <a:t>tym</a:t>
            </a:r>
            <a:r>
              <a:rPr lang="en-US" sz="1000" dirty="0" smtClean="0"/>
              <a:t> </a:t>
            </a:r>
            <a:r>
              <a:rPr lang="en-US" sz="1000" dirty="0" err="1" smtClean="0"/>
              <a:t>kwalifikacja</a:t>
            </a:r>
            <a:r>
              <a:rPr lang="en-US" sz="1000" dirty="0" smtClean="0"/>
              <a:t> do </a:t>
            </a:r>
            <a:r>
              <a:rPr lang="en-US" sz="1000" dirty="0" err="1" smtClean="0"/>
              <a:t>hospitalizacji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3772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lęku uogólnionego (GAD)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Nadmierne obawy związane z występującymi sytuacjami, wydarzeniami i konfliktami, trwające ponad 6 miesięcy. </a:t>
            </a:r>
          </a:p>
          <a:p>
            <a:r>
              <a:rPr lang="pl-PL"/>
              <a:t>Typowe objawy:</a:t>
            </a:r>
          </a:p>
          <a:p>
            <a:pPr lvl="1"/>
            <a:r>
              <a:rPr lang="pl-PL"/>
              <a:t>niepokój lub uczucie napięcia wewnętrznego, drażliwość,</a:t>
            </a:r>
          </a:p>
          <a:p>
            <a:pPr lvl="1"/>
            <a:r>
              <a:rPr lang="pl-PL"/>
              <a:t>szybkie męczenie się, utrudnione oddychanie, bicie serca,</a:t>
            </a:r>
          </a:p>
          <a:p>
            <a:pPr lvl="1"/>
            <a:r>
              <a:rPr lang="pl-PL"/>
              <a:t>trudności w koncentracji uwagi lub uczucie pustki w głowie,</a:t>
            </a:r>
          </a:p>
          <a:p>
            <a:pPr lvl="1"/>
            <a:r>
              <a:rPr lang="pl-PL"/>
              <a:t>bycie „na krawędzi”, niemożność wypoczynku,</a:t>
            </a:r>
          </a:p>
          <a:p>
            <a:pPr lvl="1"/>
            <a:r>
              <a:rPr lang="pl-PL"/>
              <a:t>wzmożone napięcie mięśni, ból mięśni,</a:t>
            </a:r>
          </a:p>
          <a:p>
            <a:pPr lvl="1"/>
            <a:r>
              <a:rPr lang="pl-PL"/>
              <a:t>wzmożona reakcja na zaskoczenie, bezsenność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418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Współchorobowość GAD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Izolowany zespół lęku uogólnionego występuje jedynie w </a:t>
            </a:r>
            <a:r>
              <a:rPr lang="pl-PL" b="1" dirty="0"/>
              <a:t>10-25%</a:t>
            </a:r>
            <a:r>
              <a:rPr lang="pl-PL" dirty="0"/>
              <a:t> przypadków</a:t>
            </a:r>
          </a:p>
          <a:p>
            <a:endParaRPr lang="pl-PL" dirty="0"/>
          </a:p>
          <a:p>
            <a:r>
              <a:rPr lang="pl-PL" dirty="0"/>
              <a:t>Typowe </a:t>
            </a:r>
            <a:r>
              <a:rPr lang="pl-PL" dirty="0" err="1"/>
              <a:t>współchorobowości</a:t>
            </a:r>
            <a:r>
              <a:rPr lang="pl-PL" dirty="0"/>
              <a:t>:</a:t>
            </a:r>
          </a:p>
          <a:p>
            <a:pPr lvl="1"/>
            <a:r>
              <a:rPr lang="pl-PL" dirty="0"/>
              <a:t>Zaburzenia nastroju (do 40%)</a:t>
            </a:r>
          </a:p>
          <a:p>
            <a:pPr lvl="1"/>
            <a:r>
              <a:rPr lang="pl-PL" dirty="0"/>
              <a:t>Nadużywanie/uzależnienie od alkoholu (do 25%)</a:t>
            </a:r>
          </a:p>
          <a:p>
            <a:pPr lvl="1"/>
            <a:r>
              <a:rPr lang="pl-PL" dirty="0"/>
              <a:t>Lęk paniczny (do 25%)</a:t>
            </a:r>
          </a:p>
          <a:p>
            <a:pPr lvl="1"/>
            <a:r>
              <a:rPr lang="pl-PL" dirty="0"/>
              <a:t>Fobia społeczna (do 25%)</a:t>
            </a:r>
          </a:p>
          <a:p>
            <a:pPr lvl="1"/>
            <a:r>
              <a:rPr lang="pl-PL" dirty="0"/>
              <a:t>Fobie specyficzne (do 55%)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170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95DBFD-D2C0-5A43-8B02-D820A0BF8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98" y="711482"/>
            <a:ext cx="4303604" cy="37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7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D696C7-32AC-E342-AF73-B414EF0DA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198" y="1635646"/>
            <a:ext cx="4303604" cy="20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lęku panicznego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Nawracające (kilka w miesiącu) </a:t>
            </a:r>
            <a:r>
              <a:rPr lang="pl-PL" b="1" dirty="0"/>
              <a:t>napady panicznego lęku</a:t>
            </a:r>
            <a:r>
              <a:rPr lang="pl-PL" dirty="0"/>
              <a:t>, nie związanego z konkretną sytuacją, nie dające się przewidzieć. </a:t>
            </a:r>
          </a:p>
          <a:p>
            <a:r>
              <a:rPr lang="pl-PL" dirty="0"/>
              <a:t>Napad paniki charakteryzuje się:</a:t>
            </a:r>
          </a:p>
          <a:p>
            <a:pPr lvl="1"/>
            <a:r>
              <a:rPr lang="pl-PL" dirty="0"/>
              <a:t>Nagły, bardzo szybko narastający (w ciągu kilku minut) i bardzo silny lęk</a:t>
            </a:r>
          </a:p>
          <a:p>
            <a:pPr lvl="1"/>
            <a:r>
              <a:rPr lang="pl-PL" b="1" dirty="0"/>
              <a:t>Nasilone objawy wegetatywne</a:t>
            </a:r>
          </a:p>
          <a:p>
            <a:pPr lvl="1"/>
            <a:r>
              <a:rPr lang="pl-PL" dirty="0"/>
              <a:t>Poczucie umierania, utraty kontroli, popadania w szaleństwo</a:t>
            </a:r>
          </a:p>
          <a:p>
            <a:r>
              <a:rPr lang="pl-PL" dirty="0"/>
              <a:t>Po pewnym czasie pojawia się lęk przed wystąpieniem kolejnego napadu lęku (</a:t>
            </a:r>
            <a:r>
              <a:rPr lang="pl-PL" b="1" dirty="0"/>
              <a:t>lęk antycypacyjny</a:t>
            </a:r>
            <a:r>
              <a:rPr lang="pl-PL" dirty="0"/>
              <a:t>).</a:t>
            </a:r>
          </a:p>
          <a:p>
            <a:endParaRPr lang="pl-PL" dirty="0"/>
          </a:p>
          <a:p>
            <a:r>
              <a:rPr lang="pl-PL" dirty="0"/>
              <a:t>U większości chorych występuje agorafobia, a u połowy zespół </a:t>
            </a:r>
            <a:r>
              <a:rPr lang="pl-PL" dirty="0" err="1"/>
              <a:t>Barlowa</a:t>
            </a:r>
            <a:r>
              <a:rPr lang="pl-PL" dirty="0"/>
              <a:t>.</a:t>
            </a:r>
          </a:p>
          <a:p>
            <a:r>
              <a:rPr lang="pl-PL" dirty="0"/>
              <a:t>Należy wykluczyć nadczynność tarczycy.</a:t>
            </a:r>
          </a:p>
        </p:txBody>
      </p:sp>
    </p:spTree>
    <p:extLst>
      <p:ext uri="{BB962C8B-B14F-4D97-AF65-F5344CB8AC3E}">
        <p14:creationId xmlns:p14="http://schemas.microsoft.com/office/powerpoint/2010/main" val="126778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Agorafobia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Lęk występuje w miejscach lub sytuacjach, z których ucieczka może być</a:t>
            </a:r>
            <a:br>
              <a:rPr lang="pl-PL" dirty="0"/>
            </a:br>
            <a:r>
              <a:rPr lang="pl-PL" dirty="0"/>
              <a:t>trudna lub kłopotliwa, albo w których nie można uzyskać pomocy, np. w razie wystąpienia ataku paniki:</a:t>
            </a:r>
          </a:p>
          <a:p>
            <a:pPr lvl="1"/>
            <a:r>
              <a:rPr lang="pl-PL" dirty="0"/>
              <a:t>otwarta przestrzeń, </a:t>
            </a:r>
          </a:p>
          <a:p>
            <a:pPr lvl="1"/>
            <a:r>
              <a:rPr lang="pl-PL" dirty="0"/>
              <a:t>tłum, </a:t>
            </a:r>
          </a:p>
          <a:p>
            <a:pPr lvl="1"/>
            <a:r>
              <a:rPr lang="pl-PL" dirty="0"/>
              <a:t>podróż z dala od domu</a:t>
            </a:r>
          </a:p>
          <a:p>
            <a:r>
              <a:rPr lang="pl-PL" dirty="0"/>
              <a:t>Lęk może przyjmować formę:</a:t>
            </a:r>
          </a:p>
          <a:p>
            <a:pPr lvl="1"/>
            <a:r>
              <a:rPr lang="pl-PL" dirty="0"/>
              <a:t>napadu paniki (90% pacjentów z rozpoznaniem agorafobii ma również diagnozę lęku napadowego) lub</a:t>
            </a:r>
          </a:p>
          <a:p>
            <a:pPr lvl="1"/>
            <a:r>
              <a:rPr lang="pl-PL" dirty="0"/>
              <a:t>złego samopoczucia w innej postaci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596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D74EA16-6AAC-EC4E-A95A-87C72C62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920750"/>
            <a:ext cx="3911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Fobia społeczna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Lęk pojawia się w </a:t>
            </a:r>
            <a:r>
              <a:rPr lang="pl-PL" b="1" dirty="0"/>
              <a:t>sytuacjach społecznych</a:t>
            </a:r>
            <a:r>
              <a:rPr lang="pl-PL" dirty="0"/>
              <a:t>, tj.: bycie w centrum uwagi (obawa przed negatywną oceną u innych) lub możliwość skompromitowania się (np. podczas jedzenia).</a:t>
            </a:r>
          </a:p>
          <a:p>
            <a:r>
              <a:rPr lang="pl-PL" dirty="0"/>
              <a:t>Charakterystyczne jest </a:t>
            </a:r>
            <a:r>
              <a:rPr lang="pl-PL" b="1" dirty="0"/>
              <a:t>czerwienienie się</a:t>
            </a:r>
            <a:r>
              <a:rPr lang="pl-PL" dirty="0"/>
              <a:t>.</a:t>
            </a:r>
          </a:p>
          <a:p>
            <a:r>
              <a:rPr lang="pl-PL" dirty="0"/>
              <a:t>Objawy mogą osiągnąć natężenie napadów paniki oraz powodować unikanie.</a:t>
            </a:r>
          </a:p>
          <a:p>
            <a:r>
              <a:rPr lang="pl-PL" altLang="pl-PL" dirty="0"/>
              <a:t>Unikanie takich sytuacji = trudności w funkcjonowaniu szkolnym, zawodowym, aktywności społecznej, w stosunkach międzyludzkich.</a:t>
            </a:r>
          </a:p>
          <a:p>
            <a:r>
              <a:rPr lang="pl-PL" altLang="pl-PL" dirty="0"/>
              <a:t>Mniejsze prawdopodobieństwo zawarcia małżeństwa, uzyskania wyższego wykształcenia, otrzymania pracy zgodnej z kwalifikacjami.</a:t>
            </a:r>
          </a:p>
          <a:p>
            <a:r>
              <a:rPr lang="pl-PL" dirty="0"/>
              <a:t>Postacie:</a:t>
            </a:r>
          </a:p>
          <a:p>
            <a:pPr lvl="1"/>
            <a:r>
              <a:rPr lang="pl-PL" dirty="0"/>
              <a:t>uogólniona (rzadziej)</a:t>
            </a:r>
          </a:p>
          <a:p>
            <a:pPr lvl="1"/>
            <a:r>
              <a:rPr lang="pl-PL" dirty="0"/>
              <a:t>izolowana (częściej)</a:t>
            </a:r>
          </a:p>
        </p:txBody>
      </p:sp>
    </p:spTree>
    <p:extLst>
      <p:ext uri="{BB962C8B-B14F-4D97-AF65-F5344CB8AC3E}">
        <p14:creationId xmlns:p14="http://schemas.microsoft.com/office/powerpoint/2010/main" val="29622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Fobie specyficzne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Nadmierny, nieracjonalny lęk, występujący podczas kontaktu z  określonymi przedmiotami lub sytuacjami, także nadmierna obawa przed ich pojawieniem się.</a:t>
            </a:r>
          </a:p>
          <a:p>
            <a:r>
              <a:rPr lang="pl-PL"/>
              <a:t>Chory zdaje sobie sprawę, że jego obawy są irracjonalne, nieuzasadnione. </a:t>
            </a:r>
          </a:p>
          <a:p>
            <a:r>
              <a:rPr lang="pl-PL"/>
              <a:t>Typowe obiekty fobii:</a:t>
            </a:r>
          </a:p>
          <a:p>
            <a:pPr lvl="1"/>
            <a:r>
              <a:rPr lang="pl-PL"/>
              <a:t>zwierzęta (owady, psy)</a:t>
            </a:r>
          </a:p>
          <a:p>
            <a:pPr lvl="1"/>
            <a:r>
              <a:rPr lang="pl-PL"/>
              <a:t>siły przyrody (burze, wiatry)</a:t>
            </a:r>
          </a:p>
          <a:p>
            <a:pPr lvl="1"/>
            <a:r>
              <a:rPr lang="pl-PL"/>
              <a:t>sytuacje medyczne (pobieranie krwi, choroby)</a:t>
            </a:r>
          </a:p>
          <a:p>
            <a:pPr lvl="1"/>
            <a:r>
              <a:rPr lang="pl-PL"/>
              <a:t>szczególne miejsca (wysokość, winda)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24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797422"/>
            <a:ext cx="6172200" cy="640202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+mj-lt"/>
              </a:rPr>
              <a:t>Przygotowanie </a:t>
            </a:r>
            <a:r>
              <a:rPr lang="pl-PL" dirty="0"/>
              <a:t>merytoryczne seminariów w formie prezentacji przypadków klinicznych w ramach projektu „Operacja - Integracja!" Zintegrowany Program Uniwersytetu Medycznego w Łodzi (POWR.03.05.00-00-Z065/17) współfinansowany z Unii Europejskiej w ramach Europejskiego Funduszu Społecznego Priorytet III. Szkolnictwo wyższe dla gospodarki i rozwoju. Działanie 3.5 Kompleksowe programy szkół wyższych</a:t>
            </a:r>
            <a:endParaRPr lang="pl-PL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5A47D68-6E60-D44A-88FD-05FB183A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143000"/>
            <a:ext cx="4000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6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B9C9562-9087-594A-9AD5-4863E106B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914400"/>
            <a:ext cx="3911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0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Zaburzenie obsesyjno-kompulsyjne (OCD)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Uporczywe, nawracające myśli, uczucia, wyobrażenia lub impulsy (</a:t>
            </a:r>
            <a:r>
              <a:rPr lang="pl-PL" b="1" dirty="0"/>
              <a:t>obsesje</a:t>
            </a:r>
            <a:r>
              <a:rPr lang="pl-PL" dirty="0"/>
              <a:t>), czynności (</a:t>
            </a:r>
            <a:r>
              <a:rPr lang="pl-PL" b="1" dirty="0"/>
              <a:t>kompulsje</a:t>
            </a:r>
            <a:r>
              <a:rPr lang="pl-PL" dirty="0"/>
              <a:t>) odczuwane subiektywnie jako </a:t>
            </a:r>
            <a:r>
              <a:rPr lang="pl-PL" u="sng" dirty="0"/>
              <a:t>przykre i bezsensowne</a:t>
            </a:r>
            <a:r>
              <a:rPr lang="pl-PL" dirty="0"/>
              <a:t>, którym chory próbuje się przeciwstawić lub zignorować je, co powoduje narastanie poziomu lęku.</a:t>
            </a:r>
          </a:p>
          <a:p>
            <a:r>
              <a:rPr lang="pl-PL" altLang="pl-PL" b="1" dirty="0"/>
              <a:t>Myśli natrętne </a:t>
            </a:r>
            <a:r>
              <a:rPr lang="pl-PL" altLang="pl-PL" dirty="0"/>
              <a:t>– pojawiają się w świadomości w sposób </a:t>
            </a:r>
            <a:r>
              <a:rPr lang="pl-PL" altLang="pl-PL" u="sng" dirty="0"/>
              <a:t>stereotypowy</a:t>
            </a:r>
            <a:r>
              <a:rPr lang="pl-PL" altLang="pl-PL" dirty="0"/>
              <a:t>; nieomal zawsze przeżywane są w sposób </a:t>
            </a:r>
            <a:r>
              <a:rPr lang="pl-PL" altLang="pl-PL" u="sng" dirty="0"/>
              <a:t>przykry</a:t>
            </a:r>
            <a:r>
              <a:rPr lang="pl-PL" altLang="pl-PL" dirty="0"/>
              <a:t>, chory próbuje im się przeciwstawić, pojawiają się wbrew woli chorego, budzą wewnętrzny sprzeciw, uznawane są za </a:t>
            </a:r>
            <a:r>
              <a:rPr lang="pl-PL" altLang="pl-PL" u="sng" dirty="0"/>
              <a:t>własne</a:t>
            </a:r>
            <a:r>
              <a:rPr lang="pl-PL" altLang="pl-PL" dirty="0"/>
              <a:t>.</a:t>
            </a:r>
          </a:p>
          <a:p>
            <a:r>
              <a:rPr lang="pl-PL" altLang="pl-PL" b="1" dirty="0"/>
              <a:t>Czynności przymusowe </a:t>
            </a:r>
            <a:r>
              <a:rPr lang="pl-PL" altLang="pl-PL" dirty="0"/>
              <a:t>/ </a:t>
            </a:r>
            <a:r>
              <a:rPr lang="pl-PL" altLang="pl-PL" b="1" dirty="0"/>
              <a:t>rytuały</a:t>
            </a:r>
            <a:r>
              <a:rPr lang="pl-PL" altLang="pl-PL" dirty="0"/>
              <a:t> – stereotypowe, wielokrotnie powtarzane zachowania mające zapobiegać mało prawdopodobnym wydarzeniom, które według obaw pacjenta mogłyby się wydarzyć, gdyby zaniechał tych czynności, postrzegane jako bezsensowne.</a:t>
            </a:r>
          </a:p>
          <a:p>
            <a:r>
              <a:rPr lang="pl-PL" dirty="0"/>
              <a:t>Trwają &gt;2 tyg. i zakłócają funkcjonowanie.</a:t>
            </a:r>
          </a:p>
        </p:txBody>
      </p:sp>
    </p:spTree>
    <p:extLst>
      <p:ext uri="{BB962C8B-B14F-4D97-AF65-F5344CB8AC3E}">
        <p14:creationId xmlns:p14="http://schemas.microsoft.com/office/powerpoint/2010/main" val="1424635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Zaburzenia adaptacyjne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W okresie 1 miesiąca od narażenia na rozpoznawalny stresor psychospołeczny występują </a:t>
            </a:r>
            <a:r>
              <a:rPr lang="pl-PL" b="1"/>
              <a:t>łagodne</a:t>
            </a:r>
            <a:r>
              <a:rPr lang="pl-PL"/>
              <a:t> objawy afektywne:</a:t>
            </a:r>
          </a:p>
          <a:p>
            <a:pPr lvl="1"/>
            <a:r>
              <a:rPr lang="pl-PL"/>
              <a:t>Krótka reakcja depresyjna (do 1 miesiąca)</a:t>
            </a:r>
          </a:p>
          <a:p>
            <a:pPr lvl="1"/>
            <a:r>
              <a:rPr lang="pl-PL"/>
              <a:t>Przedłużona reakcja depresyjna (do 2 lat)</a:t>
            </a:r>
          </a:p>
          <a:p>
            <a:pPr lvl="1"/>
            <a:r>
              <a:rPr lang="pl-PL"/>
              <a:t>Mieszana reakcja lękowo-depresyjna</a:t>
            </a:r>
          </a:p>
          <a:p>
            <a:pPr lvl="1"/>
            <a:r>
              <a:rPr lang="pl-PL"/>
              <a:t>Zaburzenia innych emocji (gniew, napięcie, agresja) </a:t>
            </a:r>
            <a:br>
              <a:rPr lang="pl-PL"/>
            </a:br>
            <a:r>
              <a:rPr lang="pl-PL"/>
              <a:t>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711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Ostra reakcja na stres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Przemijające zaburzenia o znacznym nasileniu rozwijające się jako reakcja na skrajnie ciężką sytuację stresowa</a:t>
            </a:r>
          </a:p>
          <a:p>
            <a:r>
              <a:rPr lang="pl-PL" dirty="0"/>
              <a:t>Objawy: </a:t>
            </a:r>
            <a:r>
              <a:rPr lang="pl-PL" b="1" dirty="0"/>
              <a:t>stan oszołomienia</a:t>
            </a:r>
          </a:p>
          <a:p>
            <a:pPr lvl="1"/>
            <a:r>
              <a:rPr lang="pl-PL" dirty="0"/>
              <a:t>Zawężone pole świadomości</a:t>
            </a:r>
          </a:p>
          <a:p>
            <a:pPr lvl="1"/>
            <a:r>
              <a:rPr lang="pl-PL" dirty="0"/>
              <a:t>Zaburzona orientacja</a:t>
            </a:r>
          </a:p>
          <a:p>
            <a:pPr lvl="1"/>
            <a:r>
              <a:rPr lang="pl-PL" dirty="0"/>
              <a:t>Zaburzone przetwarzanie bodźców</a:t>
            </a:r>
          </a:p>
          <a:p>
            <a:pPr lvl="1"/>
            <a:r>
              <a:rPr lang="pl-PL" dirty="0"/>
              <a:t>Możliwy rozwój objawów dysocjacyjnych aż do stuporu</a:t>
            </a:r>
          </a:p>
          <a:p>
            <a:r>
              <a:rPr lang="pl-PL" dirty="0"/>
              <a:t>Objawy rozwijają się w ciągu kilku minut, zanikają w ciągu 2-3 dni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135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E5E1DC-6E6F-E544-B91F-865219C45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1149350"/>
            <a:ext cx="39751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72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Zaburzenie stresowe pourazowe (PTSD)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PTSD występuje w wyniku działania na psychikę </a:t>
            </a:r>
            <a:r>
              <a:rPr lang="pl-PL" b="1" dirty="0"/>
              <a:t>wyjątkowo silnego stresora </a:t>
            </a:r>
            <a:r>
              <a:rPr lang="pl-PL" dirty="0"/>
              <a:t>/ katastrofy (śmierć bliskiej osoby, ciężkie obrażenia ciała, zagrożenie życia), wywołującego silny lęk, poczucie bezradności</a:t>
            </a:r>
            <a:br>
              <a:rPr lang="pl-PL" dirty="0"/>
            </a:br>
            <a:r>
              <a:rPr lang="pl-PL" dirty="0"/>
              <a:t>lub przerażenia.</a:t>
            </a:r>
          </a:p>
          <a:p>
            <a:r>
              <a:rPr lang="pl-PL" dirty="0"/>
              <a:t>Typowe objawy:</a:t>
            </a:r>
          </a:p>
          <a:p>
            <a:pPr lvl="1"/>
            <a:r>
              <a:rPr lang="pl-PL" dirty="0"/>
              <a:t>trudność odtworzenia okoliczności zetknięcia ze stresorem, odrętwienie emocjonalne</a:t>
            </a:r>
          </a:p>
          <a:p>
            <a:pPr lvl="1"/>
            <a:r>
              <a:rPr lang="pl-PL" dirty="0"/>
              <a:t>złe samopoczucie, nadmierna czujność, drażliwość</a:t>
            </a:r>
          </a:p>
          <a:p>
            <a:pPr lvl="1"/>
            <a:r>
              <a:rPr lang="pl-PL" dirty="0"/>
              <a:t>skłonność do ponownego przeżywania traumatycznej sytuacji („re-</a:t>
            </a:r>
            <a:r>
              <a:rPr lang="pl-PL" dirty="0" err="1"/>
              <a:t>living</a:t>
            </a:r>
            <a:r>
              <a:rPr lang="pl-PL" dirty="0"/>
              <a:t>”)</a:t>
            </a:r>
          </a:p>
          <a:p>
            <a:pPr lvl="1"/>
            <a:r>
              <a:rPr lang="pl-PL" dirty="0"/>
              <a:t>unikanie podobnych wydarzeń, powracające sny</a:t>
            </a:r>
          </a:p>
          <a:p>
            <a:pPr lvl="1"/>
            <a:r>
              <a:rPr lang="pl-PL" dirty="0"/>
              <a:t>cechy nadmiernego wzbudzenia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0699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C5851E-8DC7-B94D-9352-FB587F4BB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111250"/>
            <a:ext cx="39116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6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Zaburzenia konwersyjne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Zaburzenia lękowe z charakterystycznymi zaburzeniami ruchu i czucia (bez podłoża somatycznego).</a:t>
            </a:r>
          </a:p>
          <a:p>
            <a:r>
              <a:rPr lang="pl-PL" dirty="0"/>
              <a:t>Objawy konwersyjne (</a:t>
            </a:r>
            <a:r>
              <a:rPr lang="pl-PL" b="1" dirty="0" err="1"/>
              <a:t>pseudoneurologiczne</a:t>
            </a:r>
            <a:r>
              <a:rPr lang="pl-PL" dirty="0"/>
              <a:t>) zróżnicowane, mogące się zmieniać:</a:t>
            </a:r>
          </a:p>
          <a:p>
            <a:pPr lvl="1"/>
            <a:r>
              <a:rPr lang="pl-PL" dirty="0"/>
              <a:t>zaburzenia wzroku, słuchu, dotyku, węchu</a:t>
            </a:r>
          </a:p>
          <a:p>
            <a:pPr lvl="1"/>
            <a:r>
              <a:rPr lang="pl-PL" dirty="0"/>
              <a:t>niedoczulice, znieczulenia, przeczulice niezgodne z unerwieniem, parestezje</a:t>
            </a:r>
          </a:p>
          <a:p>
            <a:pPr lvl="1"/>
            <a:r>
              <a:rPr lang="pl-PL" dirty="0"/>
              <a:t>niedowłady, porażenia grup mięśni, hiperkinezy</a:t>
            </a:r>
          </a:p>
          <a:p>
            <a:pPr lvl="1"/>
            <a:r>
              <a:rPr lang="pl-PL" dirty="0"/>
              <a:t>drgawki przypominające padaczkę</a:t>
            </a:r>
          </a:p>
          <a:p>
            <a:pPr lvl="1"/>
            <a:r>
              <a:rPr lang="pl-PL" dirty="0"/>
              <a:t>ataksja, łuk histeryczny, astazja/abazja (niemożność stania i chodzenia), </a:t>
            </a:r>
            <a:r>
              <a:rPr lang="pl-PL" dirty="0" err="1"/>
              <a:t>kamptokormia</a:t>
            </a:r>
            <a:r>
              <a:rPr lang="pl-PL" dirty="0"/>
              <a:t> (niemożność wyprostowania się), kurcz pisarski.</a:t>
            </a:r>
          </a:p>
          <a:p>
            <a:r>
              <a:rPr lang="pl-PL" dirty="0"/>
              <a:t>Objawy pojawiają się zwykle gwałtownie, często w związku ze stresorem, trudnościami, potrzebami, dalszy przebieg zróżnicowany.</a:t>
            </a:r>
          </a:p>
        </p:txBody>
      </p:sp>
    </p:spTree>
    <p:extLst>
      <p:ext uri="{BB962C8B-B14F-4D97-AF65-F5344CB8AC3E}">
        <p14:creationId xmlns:p14="http://schemas.microsoft.com/office/powerpoint/2010/main" val="1224685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95C02F-B3F1-0349-AC5A-F3F920449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36700"/>
            <a:ext cx="3962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7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Definicja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600" b="1" dirty="0"/>
              <a:t>Strach:</a:t>
            </a:r>
            <a:r>
              <a:rPr lang="pl-PL" sz="1600" dirty="0"/>
              <a:t> adekwatna obawa przed konkretnym, realnym źródłem zagrożenia</a:t>
            </a:r>
          </a:p>
          <a:p>
            <a:endParaRPr lang="pl-PL" sz="1600" dirty="0"/>
          </a:p>
          <a:p>
            <a:r>
              <a:rPr lang="pl-PL" sz="1600" b="1" dirty="0"/>
              <a:t>Lęk:</a:t>
            </a:r>
          </a:p>
          <a:p>
            <a:pPr lvl="1"/>
            <a:r>
              <a:rPr lang="pl-PL" altLang="pl-PL" sz="1400" dirty="0"/>
              <a:t>nastrój, w którym dominuje odczucie silnego zagrożenia lub zatrważającej zmiany wywodzącej się z nieznanego lub nierealnego źródła</a:t>
            </a:r>
          </a:p>
          <a:p>
            <a:pPr lvl="1"/>
            <a:r>
              <a:rPr lang="pl-PL" sz="1400" dirty="0"/>
              <a:t>emocje przeżywane </a:t>
            </a:r>
            <a:r>
              <a:rPr lang="pl-PL" sz="1400" b="1" dirty="0"/>
              <a:t>bez bodźca zewnętrznego </a:t>
            </a:r>
            <a:r>
              <a:rPr lang="pl-PL" sz="1400" dirty="0"/>
              <a:t>lub do niego </a:t>
            </a:r>
            <a:r>
              <a:rPr lang="pl-PL" sz="1400" b="1" dirty="0"/>
              <a:t>nieadekwatne</a:t>
            </a:r>
            <a:r>
              <a:rPr lang="pl-PL" sz="1400" dirty="0"/>
              <a:t>,</a:t>
            </a:r>
            <a:br>
              <a:rPr lang="pl-PL" sz="1400" dirty="0"/>
            </a:br>
            <a:r>
              <a:rPr lang="pl-PL" sz="1400" dirty="0"/>
              <a:t>często z towarzyszącymi licznymi objawami somatycznymi </a:t>
            </a:r>
          </a:p>
        </p:txBody>
      </p:sp>
    </p:spTree>
    <p:extLst>
      <p:ext uri="{BB962C8B-B14F-4D97-AF65-F5344CB8AC3E}">
        <p14:creationId xmlns:p14="http://schemas.microsoft.com/office/powerpoint/2010/main" val="2313537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Zaburzenia dysocjacyjne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Typowe objawy dysocjacyjne dotyczą:</a:t>
            </a:r>
          </a:p>
          <a:p>
            <a:pPr lvl="1"/>
            <a:r>
              <a:rPr lang="pl-PL" dirty="0"/>
              <a:t>poszczególnych czynności psychicznych (np. amnezja)</a:t>
            </a:r>
          </a:p>
          <a:p>
            <a:pPr lvl="1"/>
            <a:r>
              <a:rPr lang="pl-PL" dirty="0"/>
              <a:t>złożonych zachowań (np. osobowość mnoga, trans, opętanie, </a:t>
            </a:r>
            <a:r>
              <a:rPr lang="pl-PL" dirty="0" err="1"/>
              <a:t>pseudodemencja</a:t>
            </a:r>
            <a:r>
              <a:rPr lang="pl-PL" dirty="0"/>
              <a:t>)</a:t>
            </a:r>
          </a:p>
          <a:p>
            <a:pPr lvl="1"/>
            <a:r>
              <a:rPr lang="pl-PL" dirty="0"/>
              <a:t>zaburzeń świadomości (np. fuga, stupor, drgawki, zespół </a:t>
            </a:r>
            <a:r>
              <a:rPr lang="pl-PL" dirty="0" err="1"/>
              <a:t>Gansera</a:t>
            </a:r>
            <a:r>
              <a:rPr lang="pl-PL" dirty="0"/>
              <a:t> – odpowiedzi przybliżone)</a:t>
            </a:r>
          </a:p>
          <a:p>
            <a:r>
              <a:rPr lang="pl-PL" dirty="0"/>
              <a:t>Objawy pojawiają się zwykle gwałtownie, często w związku ze stresorem, dalszy przebieg zróżnicowany.</a:t>
            </a:r>
          </a:p>
          <a:p>
            <a:r>
              <a:rPr lang="pl-PL" dirty="0"/>
              <a:t>Częstotliwość i głębokość zaburzeń zróżnicowana.</a:t>
            </a:r>
          </a:p>
          <a:p>
            <a:r>
              <a:rPr lang="pl-PL" dirty="0"/>
              <a:t>Częste występowanie </a:t>
            </a:r>
            <a:r>
              <a:rPr lang="pl-PL" dirty="0" err="1"/>
              <a:t>histrionicznych</a:t>
            </a:r>
            <a:r>
              <a:rPr lang="pl-PL" dirty="0"/>
              <a:t> cech osobowości.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393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C25217A-F24E-D341-AA6D-C520C401D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933450"/>
            <a:ext cx="3987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5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Zaburzenia lękowe pod postacią somatyczną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Dominują skargi i dolegliwości somatyczne, nie znajdujące potwierdzenia w wynikach badań.</a:t>
            </a:r>
          </a:p>
          <a:p>
            <a:r>
              <a:rPr lang="pl-PL" dirty="0"/>
              <a:t>Typowe postacie:</a:t>
            </a:r>
          </a:p>
          <a:p>
            <a:pPr lvl="1"/>
            <a:r>
              <a:rPr lang="pl-PL" b="1" dirty="0"/>
              <a:t>uporczywe bóle psychogenne </a:t>
            </a:r>
            <a:r>
              <a:rPr lang="pl-PL" dirty="0"/>
              <a:t>– silny, niepokojący ból, którego nie można w pełni wyjaśnić chorobami somatycznymi, który występuje w związku z konfliktem emocjonalnym lub problemami psychospołecznymi</a:t>
            </a:r>
          </a:p>
          <a:p>
            <a:pPr lvl="1"/>
            <a:r>
              <a:rPr lang="pl-PL" b="1" dirty="0"/>
              <a:t>zaburzenia </a:t>
            </a:r>
            <a:r>
              <a:rPr lang="pl-PL" b="1" dirty="0" err="1"/>
              <a:t>somatyzacyjne</a:t>
            </a:r>
            <a:r>
              <a:rPr lang="pl-PL" dirty="0"/>
              <a:t> – zmienne, różnorakie skargi, dolegliwości dot. różnych narządów, układów, &gt;2 lata</a:t>
            </a:r>
          </a:p>
          <a:p>
            <a:pPr lvl="1"/>
            <a:r>
              <a:rPr lang="pl-PL" b="1" dirty="0"/>
              <a:t>dysfunkcja układu autonomicznego </a:t>
            </a:r>
            <a:r>
              <a:rPr lang="pl-PL" dirty="0"/>
              <a:t>np. zespół Da </a:t>
            </a:r>
            <a:r>
              <a:rPr lang="pl-PL" dirty="0" err="1"/>
              <a:t>Costy</a:t>
            </a:r>
            <a:r>
              <a:rPr lang="pl-PL" dirty="0"/>
              <a:t>, „nerwica żołądka”, zespół jelita drażliwego, hiperwentylacja, </a:t>
            </a:r>
            <a:r>
              <a:rPr lang="pl-PL" dirty="0" err="1"/>
              <a:t>dyzuria</a:t>
            </a:r>
            <a:r>
              <a:rPr lang="pl-PL" dirty="0"/>
              <a:t>)</a:t>
            </a:r>
          </a:p>
          <a:p>
            <a:pPr lvl="1"/>
            <a:r>
              <a:rPr lang="pl-PL" b="1" dirty="0"/>
              <a:t>zaburzenia hipochondryczne</a:t>
            </a:r>
            <a:r>
              <a:rPr lang="pl-PL" dirty="0"/>
              <a:t> – podejrzenia poważnej choroby przez 6 miesięcy lub powodujące cierpienie  poczucie zmiany wyglądu części ciała</a:t>
            </a:r>
          </a:p>
          <a:p>
            <a:r>
              <a:rPr lang="pl-PL" dirty="0"/>
              <a:t>Liczne, nieudane próby diagnostyczne i terapeutyczne.</a:t>
            </a:r>
          </a:p>
        </p:txBody>
      </p:sp>
    </p:spTree>
    <p:extLst>
      <p:ext uri="{BB962C8B-B14F-4D97-AF65-F5344CB8AC3E}">
        <p14:creationId xmlns:p14="http://schemas.microsoft.com/office/powerpoint/2010/main" val="3758517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Leczenie zaburzeń lękowych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PSYCHOTERAPIA </a:t>
            </a:r>
            <a:r>
              <a:rPr lang="pl-PL" dirty="0"/>
              <a:t>(CBT, </a:t>
            </a:r>
            <a:r>
              <a:rPr lang="pl-PL" dirty="0" err="1"/>
              <a:t>psychodynamiczna</a:t>
            </a:r>
            <a:r>
              <a:rPr lang="pl-PL" dirty="0"/>
              <a:t>)</a:t>
            </a:r>
            <a:endParaRPr lang="pl-PL" b="1" dirty="0"/>
          </a:p>
          <a:p>
            <a:r>
              <a:rPr lang="pl-PL" dirty="0"/>
              <a:t>Leki przeciwdepresyjne (</a:t>
            </a:r>
            <a:r>
              <a:rPr lang="pl-PL" b="1" dirty="0"/>
              <a:t>SSRI</a:t>
            </a:r>
            <a:r>
              <a:rPr lang="pl-PL" dirty="0"/>
              <a:t>, </a:t>
            </a:r>
            <a:r>
              <a:rPr lang="pl-PL" b="1" dirty="0"/>
              <a:t>SNRI</a:t>
            </a:r>
            <a:r>
              <a:rPr lang="pl-PL" dirty="0"/>
              <a:t>, trazodon, </a:t>
            </a:r>
            <a:r>
              <a:rPr lang="pl-PL" dirty="0" err="1"/>
              <a:t>mirtazapina</a:t>
            </a:r>
            <a:r>
              <a:rPr lang="pl-PL" dirty="0"/>
              <a:t>, </a:t>
            </a:r>
            <a:r>
              <a:rPr lang="pl-PL" dirty="0" err="1"/>
              <a:t>moklobemid</a:t>
            </a:r>
            <a:r>
              <a:rPr lang="pl-PL" dirty="0"/>
              <a:t>)</a:t>
            </a:r>
          </a:p>
          <a:p>
            <a:r>
              <a:rPr lang="pl-PL" dirty="0" err="1"/>
              <a:t>Buspiron</a:t>
            </a:r>
            <a:r>
              <a:rPr lang="pl-PL" dirty="0"/>
              <a:t>, </a:t>
            </a:r>
            <a:r>
              <a:rPr lang="pl-PL" dirty="0" err="1"/>
              <a:t>opipramol</a:t>
            </a:r>
            <a:r>
              <a:rPr lang="pl-PL" dirty="0"/>
              <a:t>, pregabalina (GAD)</a:t>
            </a:r>
          </a:p>
          <a:p>
            <a:r>
              <a:rPr lang="pl-PL" dirty="0"/>
              <a:t>Benzodwuazepiny</a:t>
            </a:r>
          </a:p>
          <a:p>
            <a:r>
              <a:rPr lang="pl-PL" dirty="0"/>
              <a:t>Leki przeciwhistaminowe (hydroksyzyna)</a:t>
            </a:r>
          </a:p>
          <a:p>
            <a:r>
              <a:rPr lang="pl-PL" dirty="0" err="1"/>
              <a:t>Neuroleptyki</a:t>
            </a:r>
            <a:r>
              <a:rPr lang="pl-PL" dirty="0"/>
              <a:t> (lęk psychotyczny, OCD)</a:t>
            </a:r>
          </a:p>
          <a:p>
            <a:r>
              <a:rPr lang="pl-PL" dirty="0"/>
              <a:t>ß-</a:t>
            </a:r>
            <a:r>
              <a:rPr lang="pl-PL" dirty="0" err="1"/>
              <a:t>blokery</a:t>
            </a:r>
            <a:r>
              <a:rPr lang="pl-PL" dirty="0"/>
              <a:t> (przy wzbudzeniu adrenergicznym, fobia społeczna) </a:t>
            </a:r>
          </a:p>
        </p:txBody>
      </p:sp>
    </p:spTree>
    <p:extLst>
      <p:ext uri="{BB962C8B-B14F-4D97-AF65-F5344CB8AC3E}">
        <p14:creationId xmlns:p14="http://schemas.microsoft.com/office/powerpoint/2010/main" val="288600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1600" dirty="0"/>
              <a:t>Postacie lęku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1600" dirty="0"/>
              <a:t>Lęk </a:t>
            </a:r>
            <a:r>
              <a:rPr lang="pl-PL" altLang="pl-PL" sz="1600" b="1" dirty="0"/>
              <a:t>uogólniony</a:t>
            </a:r>
            <a:r>
              <a:rPr lang="pl-PL" altLang="pl-PL" sz="1600" dirty="0"/>
              <a:t> (przewlekły, </a:t>
            </a:r>
            <a:r>
              <a:rPr lang="pl-PL" altLang="pl-PL" sz="1600" dirty="0" err="1"/>
              <a:t>wolnopłynący</a:t>
            </a:r>
            <a:r>
              <a:rPr lang="pl-PL" altLang="pl-PL" sz="1600" dirty="0"/>
              <a:t>) – długotrwale utrzymujące się napięcie lękowe o różnej, lecz mało zmieniającej się intensywności</a:t>
            </a:r>
          </a:p>
          <a:p>
            <a:r>
              <a:rPr lang="pl-PL" altLang="pl-PL" sz="1600" dirty="0"/>
              <a:t>Lęk </a:t>
            </a:r>
            <a:r>
              <a:rPr lang="pl-PL" altLang="pl-PL" sz="1600" b="1" dirty="0"/>
              <a:t>napadowy</a:t>
            </a:r>
            <a:r>
              <a:rPr lang="pl-PL" altLang="pl-PL" sz="1600" dirty="0"/>
              <a:t> (napady paniki) – krótkotrwałe powtarzające się epizody o bardzo dużym nasileniu przeżywanego lęku</a:t>
            </a:r>
          </a:p>
          <a:p>
            <a:r>
              <a:rPr lang="pl-PL" altLang="pl-PL" sz="1600" dirty="0"/>
              <a:t>Lęk </a:t>
            </a:r>
            <a:r>
              <a:rPr lang="pl-PL" altLang="pl-PL" sz="1600" b="1" dirty="0"/>
              <a:t>w postaci fobii </a:t>
            </a:r>
            <a:r>
              <a:rPr lang="pl-PL" altLang="pl-PL" sz="1600" dirty="0"/>
              <a:t>(fobie) – nawykowe unikanie sytuacji </a:t>
            </a:r>
            <a:r>
              <a:rPr lang="pl-PL" altLang="pl-PL" sz="1600" dirty="0" err="1"/>
              <a:t>lękorodnych</a:t>
            </a:r>
            <a:r>
              <a:rPr lang="pl-PL" altLang="pl-PL" sz="1600" dirty="0"/>
              <a:t>, kojarzących się z obawą wystąpienia objawów nasilonego lęku (lęk wyprzedzający, antycypacyjny)</a:t>
            </a:r>
          </a:p>
          <a:p>
            <a:endParaRPr lang="pl-PL" altLang="pl-PL" sz="1600" dirty="0"/>
          </a:p>
          <a:p>
            <a:r>
              <a:rPr lang="pl-PL" altLang="pl-PL" sz="1600" b="1" dirty="0"/>
              <a:t>Lękliwość</a:t>
            </a:r>
            <a:r>
              <a:rPr lang="pl-PL" altLang="pl-PL" sz="1600" dirty="0"/>
              <a:t>: cecha osobowości, stała gotowość do reagowania lękiem w różnych sytuacjach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564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Epidemiologia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Rozpowszechnienie zaburzeń lękowych w populacji szacuje się na ok. 15-20%.</a:t>
            </a:r>
          </a:p>
          <a:p>
            <a:r>
              <a:rPr lang="pl-PL" dirty="0"/>
              <a:t>Największa zachorowalność 24-44 r.ż.</a:t>
            </a:r>
          </a:p>
          <a:p>
            <a:endParaRPr lang="pl-PL" b="1" dirty="0"/>
          </a:p>
          <a:p>
            <a:r>
              <a:rPr lang="pl-PL" b="1" dirty="0"/>
              <a:t>Lęk jest jednym z najczęściej występujących objawów psychopatologicznych.</a:t>
            </a:r>
          </a:p>
          <a:p>
            <a:r>
              <a:rPr lang="pl-PL" b="1" dirty="0"/>
              <a:t>Wyróżniamy:</a:t>
            </a:r>
          </a:p>
          <a:p>
            <a:pPr lvl="1"/>
            <a:r>
              <a:rPr lang="pl-PL" b="1" dirty="0"/>
              <a:t>lęk pierwotny – </a:t>
            </a:r>
            <a:r>
              <a:rPr lang="pl-PL" dirty="0"/>
              <a:t>nie uwarunkowany innymi zaburzeniami psychicznymi i somatycznymi</a:t>
            </a:r>
          </a:p>
          <a:p>
            <a:pPr lvl="1"/>
            <a:r>
              <a:rPr lang="pl-PL" b="1" dirty="0"/>
              <a:t>lęk wtórny – </a:t>
            </a:r>
            <a:r>
              <a:rPr lang="pl-PL" dirty="0"/>
              <a:t>występujący w przebiegu rozmaitych zaburzeń psychicznych i</a:t>
            </a:r>
            <a:br>
              <a:rPr lang="pl-PL" dirty="0"/>
            </a:br>
            <a:r>
              <a:rPr lang="pl-PL" dirty="0"/>
              <a:t>somatycznych (np. w majaczeniu alkoholowym)</a:t>
            </a: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54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1600" dirty="0"/>
              <a:t>Komponenty lęku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altLang="pl-PL" sz="1600" b="1" dirty="0"/>
              <a:t>Psychiczna</a:t>
            </a:r>
            <a:r>
              <a:rPr lang="pl-PL" altLang="pl-PL" sz="1600" dirty="0"/>
              <a:t> – trudność w skupieniu uwagi, trudność rozluźnienia, zaśnięcia, wzmożona czujność, drażliwość, </a:t>
            </a:r>
            <a:r>
              <a:rPr lang="pl-PL" sz="1600" dirty="0"/>
              <a:t>uczucie zagrożenia czy</a:t>
            </a:r>
            <a:br>
              <a:rPr lang="pl-PL" sz="1600" dirty="0"/>
            </a:br>
            <a:r>
              <a:rPr lang="pl-PL" sz="1600" dirty="0"/>
              <a:t>przerażenia </a:t>
            </a:r>
          </a:p>
          <a:p>
            <a:r>
              <a:rPr lang="pl-PL" altLang="pl-PL" sz="1600" b="1" dirty="0"/>
              <a:t>Ruchowa</a:t>
            </a:r>
            <a:r>
              <a:rPr lang="pl-PL" altLang="pl-PL" sz="1600" dirty="0"/>
              <a:t> – wzmożone napięcie mięśni, niepokój, drżenie, dygotanie, męczliwość, „miękkie nogi”, </a:t>
            </a:r>
            <a:r>
              <a:rPr lang="pl-PL" sz="1600" dirty="0"/>
              <a:t>fuga, stupor mutyzm </a:t>
            </a:r>
            <a:br>
              <a:rPr lang="pl-PL" sz="1600" dirty="0"/>
            </a:br>
            <a:r>
              <a:rPr lang="pl-PL" altLang="pl-PL" sz="1600" b="1" dirty="0"/>
              <a:t>Autonomiczna</a:t>
            </a:r>
            <a:r>
              <a:rPr lang="pl-PL" altLang="pl-PL" sz="1600" dirty="0"/>
              <a:t> – tachykardia, hipertonia, zasłabnięcie, zawroty głowy, trudności przełykania, suchość śluzówek, nudności, parcie na mocz i stolec, pocenie się, </a:t>
            </a:r>
            <a:r>
              <a:rPr lang="pl-PL" altLang="pl-PL" sz="1600" b="1" dirty="0"/>
              <a:t>bladość</a:t>
            </a:r>
            <a:r>
              <a:rPr lang="pl-PL" altLang="pl-PL" sz="1600" dirty="0"/>
              <a:t>, mrowienie, uderzenia gorąca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dirty="0"/>
              <a:t>(UWAGA! Objawy mogą występować łącznie lub w różnym nasileniu,</a:t>
            </a:r>
          </a:p>
          <a:p>
            <a:pPr marL="0" indent="0" algn="ctr">
              <a:buNone/>
            </a:pPr>
            <a:r>
              <a:rPr lang="pl-PL" dirty="0"/>
              <a:t>a nawet maskować się nawzajem) </a:t>
            </a:r>
          </a:p>
        </p:txBody>
      </p:sp>
    </p:spTree>
    <p:extLst>
      <p:ext uri="{BB962C8B-B14F-4D97-AF65-F5344CB8AC3E}">
        <p14:creationId xmlns:p14="http://schemas.microsoft.com/office/powerpoint/2010/main" val="105648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Etiologia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Uwarunkowania genetyczne (rodzinne występowanie zaburzeń – lęk napadowy, OCD u 1/3 krewnych).</a:t>
            </a:r>
          </a:p>
          <a:p>
            <a:r>
              <a:rPr lang="pl-PL"/>
              <a:t>Czynniki środowiskowe (psychogenne i egzogenne), które współuczestniczą w powstaniu objawów lub odgrywają rolę czynników</a:t>
            </a:r>
            <a:br>
              <a:rPr lang="pl-PL"/>
            </a:br>
            <a:r>
              <a:rPr lang="pl-PL"/>
              <a:t>spustowych i/lub podtrzymujących - PTSD.</a:t>
            </a:r>
          </a:p>
          <a:p>
            <a:pPr marL="0" indent="0">
              <a:buNone/>
            </a:pPr>
            <a:r>
              <a:rPr lang="pl-PL"/>
              <a:t/>
            </a:r>
            <a:br>
              <a:rPr lang="pl-PL"/>
            </a:br>
            <a:endParaRPr lang="pl-PL" dirty="0"/>
          </a:p>
        </p:txBody>
      </p:sp>
      <p:sp>
        <p:nvSpPr>
          <p:cNvPr id="6" name="Strzałka w lewo i prawo 5"/>
          <p:cNvSpPr/>
          <p:nvPr/>
        </p:nvSpPr>
        <p:spPr>
          <a:xfrm>
            <a:off x="1970838" y="3363836"/>
            <a:ext cx="291632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21133" y="3184688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Czynniki</a:t>
            </a:r>
          </a:p>
          <a:p>
            <a:pPr algn="ctr"/>
            <a:r>
              <a:rPr lang="pl-PL" dirty="0"/>
              <a:t>biologiczne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92616" y="3184688"/>
            <a:ext cx="1766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Czynniki</a:t>
            </a:r>
          </a:p>
          <a:p>
            <a:pPr algn="ctr"/>
            <a:r>
              <a:rPr lang="pl-PL" dirty="0"/>
              <a:t>psychospołeczne</a:t>
            </a:r>
          </a:p>
        </p:txBody>
      </p:sp>
    </p:spTree>
    <p:extLst>
      <p:ext uri="{BB962C8B-B14F-4D97-AF65-F5344CB8AC3E}">
        <p14:creationId xmlns:p14="http://schemas.microsoft.com/office/powerpoint/2010/main" val="139595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Podział zaburzeń lękowych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Zaburzenia lękowe w postaci fobii F40</a:t>
            </a:r>
          </a:p>
          <a:p>
            <a:r>
              <a:rPr lang="pl-PL" b="1" dirty="0"/>
              <a:t>Inne zaburzenia lękowe (tzw. pierwotne) F41</a:t>
            </a:r>
          </a:p>
          <a:p>
            <a:r>
              <a:rPr lang="pl-PL" b="1" dirty="0"/>
              <a:t>Zaburzenia obsesyjno-</a:t>
            </a:r>
            <a:r>
              <a:rPr lang="pl-PL" b="1" dirty="0" err="1"/>
              <a:t>kompulsyjne</a:t>
            </a:r>
            <a:r>
              <a:rPr lang="pl-PL" b="1" dirty="0"/>
              <a:t> F42</a:t>
            </a:r>
          </a:p>
          <a:p>
            <a:r>
              <a:rPr lang="pl-PL" b="1" dirty="0"/>
              <a:t>Reakcja na ciężki stres i zaburzenia adaptacyjne F43</a:t>
            </a:r>
          </a:p>
          <a:p>
            <a:r>
              <a:rPr lang="pl-PL" b="1" dirty="0"/>
              <a:t>Zaburzenia dysocjacyjne (konwersyjne) F44</a:t>
            </a:r>
            <a:endParaRPr lang="pl-PL" dirty="0"/>
          </a:p>
          <a:p>
            <a:r>
              <a:rPr lang="pl-PL" b="1" dirty="0"/>
              <a:t>Zaburzenia występujące pod postacią somatyczną F45</a:t>
            </a:r>
          </a:p>
          <a:p>
            <a:r>
              <a:rPr lang="pl-PL" b="1" dirty="0"/>
              <a:t>Inne zaburzenia nerwicowe F48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44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/>
              <a:t>Występowanie wybranych zaburzeń lękowych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Zespół lęku uogólnionego		~4-6%</a:t>
            </a:r>
          </a:p>
          <a:p>
            <a:r>
              <a:rPr lang="pl-PL" dirty="0"/>
              <a:t>Fobia społeczna			~3%</a:t>
            </a:r>
          </a:p>
          <a:p>
            <a:r>
              <a:rPr lang="pl-PL" dirty="0"/>
              <a:t>Zaburzenia obsesyjno-</a:t>
            </a:r>
            <a:r>
              <a:rPr lang="pl-PL" dirty="0" err="1"/>
              <a:t>kompulsyjne</a:t>
            </a:r>
            <a:r>
              <a:rPr lang="pl-PL" dirty="0"/>
              <a:t>	~1-3%</a:t>
            </a:r>
          </a:p>
          <a:p>
            <a:r>
              <a:rPr lang="pl-PL" dirty="0"/>
              <a:t>Zespół lęku panicznego			~1-2%</a:t>
            </a:r>
          </a:p>
          <a:p>
            <a:r>
              <a:rPr lang="pl-PL" dirty="0"/>
              <a:t>Agorafobia				~1%</a:t>
            </a:r>
          </a:p>
          <a:p>
            <a:r>
              <a:rPr lang="pl-PL" dirty="0"/>
              <a:t>Fobie specyficzne			~1%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/>
              <a:t>Możliwe jest współwystępowanie dwóch i więcej zaburzeń lękowych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5964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007DC1"/>
      </a:dk2>
      <a:lt2>
        <a:srgbClr val="A92037"/>
      </a:lt2>
      <a:accent1>
        <a:srgbClr val="007DC1"/>
      </a:accent1>
      <a:accent2>
        <a:srgbClr val="A92037"/>
      </a:accent2>
      <a:accent3>
        <a:srgbClr val="D8D8D8"/>
      </a:accent3>
      <a:accent4>
        <a:srgbClr val="7F7F7F"/>
      </a:accent4>
      <a:accent5>
        <a:srgbClr val="76923C"/>
      </a:accent5>
      <a:accent6>
        <a:srgbClr val="8DB3E2"/>
      </a:accent6>
      <a:hlink>
        <a:srgbClr val="007DC1"/>
      </a:hlink>
      <a:folHlink>
        <a:srgbClr val="A92037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1329</Words>
  <Application>Microsoft Office PowerPoint</Application>
  <PresentationFormat>Niestandardowy</PresentationFormat>
  <Paragraphs>172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Motyw pakietu Office</vt:lpstr>
      <vt:lpstr>Prezentacja programu PowerPoint</vt:lpstr>
      <vt:lpstr>Prezentacja programu PowerPoint</vt:lpstr>
      <vt:lpstr>Definicja</vt:lpstr>
      <vt:lpstr>Postacie lęku</vt:lpstr>
      <vt:lpstr>Epidemiologia</vt:lpstr>
      <vt:lpstr>Komponenty lęku</vt:lpstr>
      <vt:lpstr>Etiologia</vt:lpstr>
      <vt:lpstr>Podział zaburzeń lękowych </vt:lpstr>
      <vt:lpstr>Występowanie wybranych zaburzeń lękowych</vt:lpstr>
      <vt:lpstr>Prezentacja programu PowerPoint</vt:lpstr>
      <vt:lpstr>Zespół lęku uogólnionego (GAD)</vt:lpstr>
      <vt:lpstr>Współchorobowość GAD</vt:lpstr>
      <vt:lpstr>Prezentacja programu PowerPoint</vt:lpstr>
      <vt:lpstr>Prezentacja programu PowerPoint</vt:lpstr>
      <vt:lpstr>Zespół lęku panicznego </vt:lpstr>
      <vt:lpstr>Agorafobia</vt:lpstr>
      <vt:lpstr>Prezentacja programu PowerPoint</vt:lpstr>
      <vt:lpstr>Fobia społeczna</vt:lpstr>
      <vt:lpstr>Fobie specyficzne</vt:lpstr>
      <vt:lpstr>Prezentacja programu PowerPoint</vt:lpstr>
      <vt:lpstr>Prezentacja programu PowerPoint</vt:lpstr>
      <vt:lpstr>Zaburzenie obsesyjno-kompulsyjne (OCD)</vt:lpstr>
      <vt:lpstr>Zaburzenia adaptacyjne</vt:lpstr>
      <vt:lpstr>Ostra reakcja na stres</vt:lpstr>
      <vt:lpstr>Prezentacja programu PowerPoint</vt:lpstr>
      <vt:lpstr>Zaburzenie stresowe pourazowe (PTSD)</vt:lpstr>
      <vt:lpstr>Prezentacja programu PowerPoint</vt:lpstr>
      <vt:lpstr>Zaburzenia konwersyjne</vt:lpstr>
      <vt:lpstr>Prezentacja programu PowerPoint</vt:lpstr>
      <vt:lpstr>Zaburzenia dysocjacyjne</vt:lpstr>
      <vt:lpstr>Prezentacja programu PowerPoint</vt:lpstr>
      <vt:lpstr>Zaburzenia lękowe pod postacią somatyczną </vt:lpstr>
      <vt:lpstr>Leczenie zaburzeń lękowych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klaudia.zakrzewska</dc:creator>
  <cp:lastModifiedBy>Paciorek Dorota </cp:lastModifiedBy>
  <cp:revision>57</cp:revision>
  <dcterms:created xsi:type="dcterms:W3CDTF">2018-06-27T12:17:03Z</dcterms:created>
  <dcterms:modified xsi:type="dcterms:W3CDTF">2018-11-13T12:24:40Z</dcterms:modified>
</cp:coreProperties>
</file>